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sldIdLst>
    <p:sldId id="266" r:id="rId5"/>
    <p:sldId id="257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8/31/2022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8/31/2022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ln>
                  <a:solidFill>
                    <a:srgbClr val="FF0000"/>
                  </a:solidFill>
                </a:ln>
                <a:solidFill>
                  <a:srgbClr val="FFFFFF"/>
                </a:solidFill>
                <a:latin typeface="Arial Rounded MT Bold" panose="020F0704030504030204" pitchFamily="34" charset="0"/>
              </a:rPr>
              <a:t>Ecommerce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2400" dirty="0">
                <a:ln w="3175">
                  <a:solidFill>
                    <a:srgbClr val="FF0000"/>
                  </a:solidFill>
                </a:ln>
                <a:solidFill>
                  <a:srgbClr val="FFFFFF"/>
                </a:solidFill>
                <a:latin typeface="Arial Rounded MT Bold" panose="020F0704030504030204" pitchFamily="34" charset="0"/>
              </a:rPr>
              <a:t>Patrick Hearin Ph.D.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  <a:solidFill>
            <a:schemeClr val="tx2"/>
          </a:solidFill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txBody>
          <a:bodyPr anchor="t">
            <a:normAutofit/>
          </a:bodyPr>
          <a:lstStyle/>
          <a:p>
            <a:r>
              <a:rPr lang="en-US" sz="3200" dirty="0">
                <a:ln w="3175">
                  <a:solidFill>
                    <a:srgbClr val="FF0000"/>
                  </a:solidFill>
                </a:ln>
                <a:solidFill>
                  <a:schemeClr val="bg1"/>
                </a:solidFill>
                <a:latin typeface="Arial Rounded MT Bold" panose="020F0704030504030204" pitchFamily="34" charset="0"/>
              </a:rPr>
              <a:t>Safari </a:t>
            </a:r>
            <a:r>
              <a:rPr lang="en-US" sz="3200" dirty="0" err="1">
                <a:ln w="3175">
                  <a:solidFill>
                    <a:srgbClr val="FF0000"/>
                  </a:solidFill>
                </a:ln>
                <a:solidFill>
                  <a:schemeClr val="bg1"/>
                </a:solidFill>
                <a:latin typeface="Arial Rounded MT Bold" panose="020F0704030504030204" pitchFamily="34" charset="0"/>
              </a:rPr>
              <a:t>Browswer</a:t>
            </a:r>
            <a:endParaRPr lang="en-US" sz="3200" dirty="0">
              <a:ln w="3175">
                <a:solidFill>
                  <a:srgbClr val="FF0000"/>
                </a:solidFill>
              </a:ln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35F37AE-0493-1728-B4C6-0A9661F429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4276" y="1299740"/>
            <a:ext cx="6900378" cy="4258519"/>
          </a:xfrm>
          <a:prstGeom prst="rect">
            <a:avLst/>
          </a:prstGeom>
          <a:ln w="38100"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 w="114300" prst="hardEdge"/>
          </a:sp3d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7B5198E-765F-F136-5E01-544FAB59E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  <a:solidFill>
            <a:schemeClr val="tx2"/>
          </a:solidFill>
          <a:ln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Safari browser had the most transactions.</a:t>
            </a:r>
          </a:p>
          <a:p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Furthermore, Safari had the most sessions, quantity, and ECR.</a:t>
            </a: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2" name="Rectangle 15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8578" y="199192"/>
            <a:ext cx="7673872" cy="1288078"/>
          </a:xfrm>
          <a:solidFill>
            <a:schemeClr val="tx1"/>
          </a:solidFill>
          <a:ln>
            <a:solidFill>
              <a:srgbClr val="FF0000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200" cap="all" dirty="0">
                <a:ln>
                  <a:solidFill>
                    <a:srgbClr val="FF0000"/>
                  </a:solidFill>
                </a:ln>
                <a:solidFill>
                  <a:schemeClr val="bg2"/>
                </a:solidFill>
                <a:latin typeface="Arial Rounded MT Bold" panose="020F0704030504030204" pitchFamily="34" charset="0"/>
              </a:rPr>
              <a:t>Comparison of totals</a:t>
            </a: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35F37AE-0493-1728-B4C6-0A9661F429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247543" y="1705043"/>
            <a:ext cx="5939770" cy="3665687"/>
          </a:xfrm>
          <a:prstGeom prst="rect">
            <a:avLst/>
          </a:prstGeom>
          <a:ln w="76200">
            <a:solidFill>
              <a:schemeClr val="tx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8426501-3788-48D3-D039-31FE09FF08EC}"/>
              </a:ext>
            </a:extLst>
          </p:cNvPr>
          <p:cNvSpPr txBox="1">
            <a:spLocks/>
          </p:cNvSpPr>
          <p:nvPr/>
        </p:nvSpPr>
        <p:spPr>
          <a:xfrm>
            <a:off x="8235827" y="1604865"/>
            <a:ext cx="3355942" cy="4907902"/>
          </a:xfrm>
          <a:prstGeom prst="rect">
            <a:avLst/>
          </a:prstGeom>
          <a:solidFill>
            <a:schemeClr val="tx1"/>
          </a:solidFill>
          <a:ln>
            <a:solidFill>
              <a:srgbClr val="FF0000"/>
            </a:solidFill>
          </a:ln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4200" b="1" dirty="0">
                <a:solidFill>
                  <a:schemeClr val="bg2"/>
                </a:solidFill>
                <a:latin typeface="+mn-lt"/>
                <a:cs typeface="Angsana New" panose="020B0502040204020203" pitchFamily="18" charset="-34"/>
              </a:rPr>
              <a:t>The most transactions were in April on a desktop.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4200" b="1" dirty="0">
              <a:solidFill>
                <a:schemeClr val="bg2"/>
              </a:solidFill>
              <a:latin typeface="+mn-lt"/>
              <a:cs typeface="Angsana New" panose="020B0502040204020203" pitchFamily="18" charset="-34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4200" b="1" dirty="0">
                <a:solidFill>
                  <a:schemeClr val="bg2"/>
                </a:solidFill>
                <a:latin typeface="+mn-lt"/>
                <a:cs typeface="Angsana New" panose="020B0502040204020203" pitchFamily="18" charset="-34"/>
              </a:rPr>
              <a:t>The largest contributors to April were Chrome on a desktop and Safari on a Tablet.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4200" b="1" dirty="0">
              <a:solidFill>
                <a:schemeClr val="bg2"/>
              </a:solidFill>
              <a:latin typeface="+mn-lt"/>
              <a:cs typeface="Angsana New" panose="020B0502040204020203" pitchFamily="18" charset="-34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4200" b="1" dirty="0">
                <a:solidFill>
                  <a:schemeClr val="bg2"/>
                </a:solidFill>
                <a:latin typeface="+mn-lt"/>
                <a:cs typeface="Angsana New" panose="020B0502040204020203" pitchFamily="18" charset="-34"/>
              </a:rPr>
              <a:t>Although Safari had the largest contributions to transactions from all three types of devices.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4200" dirty="0">
              <a:solidFill>
                <a:schemeClr val="bg2"/>
              </a:solidFill>
              <a:latin typeface="+mn-lt"/>
              <a:cs typeface="Angsana New" panose="020B0502040204020203" pitchFamily="18" charset="-34"/>
            </a:endParaRPr>
          </a:p>
          <a:p>
            <a:pPr marL="571500" indent="-571500">
              <a:buFont typeface="Wingdings" panose="05000000000000000000" pitchFamily="2" charset="2"/>
              <a:buChar char="§"/>
            </a:pPr>
            <a:endParaRPr lang="en-US" sz="4200" dirty="0">
              <a:solidFill>
                <a:schemeClr val="bg2"/>
              </a:solidFill>
              <a:latin typeface="+mn-lt"/>
              <a:cs typeface="Angsana New" panose="020B0502040204020203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473691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  <a:solidFill>
            <a:schemeClr val="tx2"/>
          </a:solidFill>
          <a:ln>
            <a:solidFill>
              <a:srgbClr val="FF0000"/>
            </a:solidFill>
          </a:ln>
        </p:spPr>
        <p:txBody>
          <a:bodyPr anchor="t">
            <a:normAutofit/>
          </a:bodyPr>
          <a:lstStyle/>
          <a:p>
            <a:r>
              <a:rPr lang="en-US" sz="2800" dirty="0">
                <a:ln w="3175">
                  <a:solidFill>
                    <a:srgbClr val="FF0000"/>
                  </a:solidFill>
                </a:ln>
                <a:solidFill>
                  <a:schemeClr val="bg1"/>
                </a:solidFill>
                <a:latin typeface="Arial Rounded MT Bold" panose="020F0704030504030204" pitchFamily="34" charset="0"/>
              </a:rPr>
              <a:t>Transactions per Device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11" name="Content Placeholder 10" descr="Chart&#10;&#10;Description automatically generated with medium confidence">
            <a:extLst>
              <a:ext uri="{FF2B5EF4-FFF2-40B4-BE49-F238E27FC236}">
                <a16:creationId xmlns:a16="http://schemas.microsoft.com/office/drawing/2014/main" id="{BB39CC14-B317-01D5-3EAD-4EBFCE693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545" y="640080"/>
            <a:ext cx="5577840" cy="5577840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AFA45A35-8D92-8C5F-EE65-6019831CB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  <a:solidFill>
            <a:schemeClr val="tx2"/>
          </a:solidFill>
          <a:ln>
            <a:solidFill>
              <a:srgbClr val="FF0000"/>
            </a:solidFill>
          </a:ln>
        </p:spPr>
        <p:txBody>
          <a:bodyPr>
            <a:noAutofit/>
          </a:bodyPr>
          <a:lstStyle/>
          <a:p>
            <a:r>
              <a:rPr lang="en-US" sz="2100" b="1" dirty="0">
                <a:solidFill>
                  <a:schemeClr val="bg1"/>
                </a:solidFill>
              </a:rPr>
              <a:t>This animation shows how transactions are accumulated over the dates in the dataset.</a:t>
            </a:r>
          </a:p>
          <a:p>
            <a:r>
              <a:rPr lang="en-US" sz="2100" b="1" dirty="0">
                <a:solidFill>
                  <a:schemeClr val="bg1"/>
                </a:solidFill>
              </a:rPr>
              <a:t>Overall, desktops dominate transactions.</a:t>
            </a:r>
          </a:p>
          <a:p>
            <a:r>
              <a:rPr lang="en-US" sz="2100" b="1" dirty="0">
                <a:solidFill>
                  <a:schemeClr val="bg1"/>
                </a:solidFill>
              </a:rPr>
              <a:t>From the previous slides the largest contributors were Chrome and Safari.</a:t>
            </a:r>
          </a:p>
        </p:txBody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3280885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  <a:solidFill>
            <a:schemeClr val="tx1"/>
          </a:solidFill>
          <a:ln>
            <a:solidFill>
              <a:srgbClr val="FF0000"/>
            </a:solidFill>
          </a:ln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2800" dirty="0">
                <a:ln w="3175">
                  <a:solidFill>
                    <a:srgbClr val="FF0000"/>
                  </a:solidFill>
                </a:ln>
                <a:solidFill>
                  <a:schemeClr val="bg1"/>
                </a:solidFill>
                <a:latin typeface="Arial Rounded MT Bold" panose="020F0704030504030204" pitchFamily="34" charset="0"/>
              </a:rPr>
              <a:t>Consecutive Month Comparison</a:t>
            </a:r>
            <a:endParaRPr lang="en-US" sz="2800" cap="all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B024DC-42B9-9F7F-4BCC-1364C16DA2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3664" y="640080"/>
            <a:ext cx="7690220" cy="4745964"/>
          </a:xfrm>
          <a:prstGeom prst="rect">
            <a:avLst/>
          </a:prstGeom>
          <a:ln w="76200">
            <a:solidFill>
              <a:schemeClr val="tx1"/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94A685-7EB4-EEEF-8E47-B7FC32F4D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  <a:solidFill>
            <a:schemeClr val="tx2"/>
          </a:solidFill>
          <a:ln>
            <a:solidFill>
              <a:srgbClr val="FF0000"/>
            </a:solidFill>
          </a:ln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bg2"/>
                </a:solidFill>
              </a:rPr>
              <a:t>The graphs show the most recent months in the data set.</a:t>
            </a:r>
          </a:p>
          <a:p>
            <a:r>
              <a:rPr lang="en-US" sz="2400" b="1" dirty="0">
                <a:solidFill>
                  <a:schemeClr val="bg2"/>
                </a:solidFill>
              </a:rPr>
              <a:t>June had more transactions and quantity.</a:t>
            </a:r>
          </a:p>
          <a:p>
            <a:r>
              <a:rPr lang="en-US" sz="2400" b="1" dirty="0">
                <a:solidFill>
                  <a:schemeClr val="bg2"/>
                </a:solidFill>
              </a:rPr>
              <a:t>May had more ECR and adds to cart.</a:t>
            </a:r>
          </a:p>
        </p:txBody>
      </p:sp>
      <p:sp>
        <p:nvSpPr>
          <p:cNvPr id="27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53205229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5513</TotalTime>
  <Words>140</Words>
  <Application>Microsoft Office PowerPoint</Application>
  <PresentationFormat>Widescreen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 Rounded MT Bold</vt:lpstr>
      <vt:lpstr>Calibri</vt:lpstr>
      <vt:lpstr>Franklin Gothic Book</vt:lpstr>
      <vt:lpstr>Wingdings</vt:lpstr>
      <vt:lpstr>Crop</vt:lpstr>
      <vt:lpstr>Ecommerce Data</vt:lpstr>
      <vt:lpstr>Safari Browswer</vt:lpstr>
      <vt:lpstr>Comparison of totals</vt:lpstr>
      <vt:lpstr>Transactions per Device</vt:lpstr>
      <vt:lpstr>Consecutive Month Comparison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Patrick Hearin</dc:creator>
  <cp:lastModifiedBy>Patrick Hearin</cp:lastModifiedBy>
  <cp:revision>11</cp:revision>
  <dcterms:created xsi:type="dcterms:W3CDTF">2022-08-29T23:44:33Z</dcterms:created>
  <dcterms:modified xsi:type="dcterms:W3CDTF">2022-09-03T06:38:53Z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